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5" r:id="rId2"/>
    <p:sldId id="297" r:id="rId3"/>
    <p:sldId id="317" r:id="rId4"/>
    <p:sldId id="318" r:id="rId5"/>
    <p:sldId id="301" r:id="rId6"/>
    <p:sldId id="310" r:id="rId7"/>
    <p:sldId id="307" r:id="rId8"/>
    <p:sldId id="309" r:id="rId9"/>
    <p:sldId id="291" r:id="rId10"/>
    <p:sldId id="262" r:id="rId11"/>
    <p:sldId id="321" r:id="rId12"/>
    <p:sldId id="320" r:id="rId13"/>
    <p:sldId id="319" r:id="rId14"/>
    <p:sldId id="298" r:id="rId15"/>
    <p:sldId id="299" r:id="rId16"/>
    <p:sldId id="300" r:id="rId17"/>
    <p:sldId id="312" r:id="rId18"/>
    <p:sldId id="304" r:id="rId19"/>
    <p:sldId id="305" r:id="rId20"/>
    <p:sldId id="313" r:id="rId21"/>
    <p:sldId id="314" r:id="rId22"/>
    <p:sldId id="306" r:id="rId23"/>
    <p:sldId id="302" r:id="rId24"/>
    <p:sldId id="303" r:id="rId25"/>
    <p:sldId id="316" r:id="rId26"/>
    <p:sldId id="308" r:id="rId27"/>
    <p:sldId id="296" r:id="rId28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E"/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52" autoAdjust="0"/>
    <p:restoredTop sz="96241" autoAdjust="0"/>
  </p:normalViewPr>
  <p:slideViewPr>
    <p:cSldViewPr showGuides="1">
      <p:cViewPr varScale="1">
        <p:scale>
          <a:sx n="203" d="100"/>
          <a:sy n="203" d="100"/>
        </p:scale>
        <p:origin x="7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525DE-01A9-804E-AACE-6283D234E86A}" type="doc">
      <dgm:prSet loTypeId="urn:microsoft.com/office/officeart/2005/8/layout/chevron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970CBFE-C613-2A45-9AF3-54CA06E4C658}">
      <dgm:prSet phldrT="[Text]" custT="1"/>
      <dgm:spPr/>
      <dgm:t>
        <a:bodyPr lIns="9144" tIns="18288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Engineer</a:t>
          </a:r>
        </a:p>
      </dgm:t>
    </dgm:pt>
    <dgm:pt modelId="{5D4F44B9-F65A-7B4C-8D26-07BE18931CDB}" type="parTrans" cxnId="{32C6A7FE-6E13-4E4D-A146-E0DD5B34C26A}">
      <dgm:prSet/>
      <dgm:spPr/>
      <dgm:t>
        <a:bodyPr/>
        <a:lstStyle/>
        <a:p>
          <a:endParaRPr lang="en-US" sz="2800"/>
        </a:p>
      </dgm:t>
    </dgm:pt>
    <dgm:pt modelId="{AF2F8191-64EC-7E45-9579-F75FBF2753CE}" type="sibTrans" cxnId="{32C6A7FE-6E13-4E4D-A146-E0DD5B34C26A}">
      <dgm:prSet/>
      <dgm:spPr/>
      <dgm:t>
        <a:bodyPr/>
        <a:lstStyle/>
        <a:p>
          <a:endParaRPr lang="en-US" sz="2800"/>
        </a:p>
      </dgm:t>
    </dgm:pt>
    <dgm:pt modelId="{09536AA3-DEF7-C84C-A699-1EE15C0A0A77}">
      <dgm:prSet phldrT="[Text]" custT="1"/>
      <dgm:spPr/>
      <dgm:t>
        <a:bodyPr tIns="731520" anchor="b" anchorCtr="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Analyst</a:t>
          </a:r>
        </a:p>
      </dgm:t>
    </dgm:pt>
    <dgm:pt modelId="{8B4A71CF-765F-6F43-B3AD-2A73010FFB4F}" type="parTrans" cxnId="{88D8B3D0-11E2-7D47-8CF0-FADEBD226542}">
      <dgm:prSet/>
      <dgm:spPr/>
      <dgm:t>
        <a:bodyPr/>
        <a:lstStyle/>
        <a:p>
          <a:endParaRPr lang="en-US" sz="2800"/>
        </a:p>
      </dgm:t>
    </dgm:pt>
    <dgm:pt modelId="{BAE13A9C-1F2D-CB4E-9FB2-08B61F74880C}" type="sibTrans" cxnId="{88D8B3D0-11E2-7D47-8CF0-FADEBD226542}">
      <dgm:prSet/>
      <dgm:spPr/>
      <dgm:t>
        <a:bodyPr/>
        <a:lstStyle/>
        <a:p>
          <a:endParaRPr lang="en-US" sz="2800"/>
        </a:p>
      </dgm:t>
    </dgm:pt>
    <dgm:pt modelId="{B890182F-D129-5D46-AD96-ECA6543A9655}">
      <dgm:prSet phldrT="[Text]" custT="1"/>
      <dgm:spPr/>
      <dgm:t>
        <a:bodyPr tIns="274320"/>
        <a:lstStyle/>
        <a:p>
          <a:r>
            <a:rPr lang="en-US" sz="1900" dirty="0">
              <a:latin typeface="National 2" panose="020B0504030502020203" pitchFamily="34" charset="77"/>
            </a:rPr>
            <a:t>Machine Learning Engineer</a:t>
          </a:r>
        </a:p>
      </dgm:t>
    </dgm:pt>
    <dgm:pt modelId="{F6C11B8D-60A4-4C4E-AC02-899980613A1D}" type="parTrans" cxnId="{9AEE178C-702F-B54E-90F1-429E03C64889}">
      <dgm:prSet/>
      <dgm:spPr/>
      <dgm:t>
        <a:bodyPr/>
        <a:lstStyle/>
        <a:p>
          <a:endParaRPr lang="en-US" sz="2800"/>
        </a:p>
      </dgm:t>
    </dgm:pt>
    <dgm:pt modelId="{F40047C7-FD26-CF44-9A35-3D1D7B7589A1}" type="sibTrans" cxnId="{9AEE178C-702F-B54E-90F1-429E03C64889}">
      <dgm:prSet/>
      <dgm:spPr/>
      <dgm:t>
        <a:bodyPr/>
        <a:lstStyle/>
        <a:p>
          <a:endParaRPr lang="en-US" sz="2800"/>
        </a:p>
      </dgm:t>
    </dgm:pt>
    <dgm:pt modelId="{2080629F-BC73-B741-8088-77A35EE92574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Collect</a:t>
          </a:r>
        </a:p>
      </dgm:t>
    </dgm:pt>
    <dgm:pt modelId="{886A5A04-E414-ED4D-A071-0BCDC6EBDDB4}" type="parTrans" cxnId="{7552485D-59C5-4848-AEC8-F445C32FC626}">
      <dgm:prSet/>
      <dgm:spPr/>
      <dgm:t>
        <a:bodyPr/>
        <a:lstStyle/>
        <a:p>
          <a:endParaRPr lang="en-US"/>
        </a:p>
      </dgm:t>
    </dgm:pt>
    <dgm:pt modelId="{70B4C6F2-3CCE-F749-B5DD-AE63C688F7E6}" type="sibTrans" cxnId="{7552485D-59C5-4848-AEC8-F445C32FC626}">
      <dgm:prSet/>
      <dgm:spPr/>
      <dgm:t>
        <a:bodyPr/>
        <a:lstStyle/>
        <a:p>
          <a:endParaRPr lang="en-US"/>
        </a:p>
      </dgm:t>
    </dgm:pt>
    <dgm:pt modelId="{89782F9C-4222-794D-A5FB-3AE6E40D55F0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CE36AF50-DBEF-1A4E-9273-F67F0D2C98E0}" type="parTrans" cxnId="{ECA7874F-25A7-9F49-BC9F-339BDE796EE2}">
      <dgm:prSet/>
      <dgm:spPr/>
      <dgm:t>
        <a:bodyPr/>
        <a:lstStyle/>
        <a:p>
          <a:endParaRPr lang="en-US"/>
        </a:p>
      </dgm:t>
    </dgm:pt>
    <dgm:pt modelId="{364A0487-EA56-B447-A68E-FB71B4B3A7D1}" type="sibTrans" cxnId="{ECA7874F-25A7-9F49-BC9F-339BDE796EE2}">
      <dgm:prSet/>
      <dgm:spPr/>
      <dgm:t>
        <a:bodyPr/>
        <a:lstStyle/>
        <a:p>
          <a:endParaRPr lang="en-US"/>
        </a:p>
      </dgm:t>
    </dgm:pt>
    <dgm:pt modelId="{92C49E0D-5E57-144E-837E-3CA388DD727F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B0B12CA6-C4C3-8041-A6CB-D8DA38A88C6A}" type="parTrans" cxnId="{37D4CD70-E6C6-4C48-87AE-E7BAFFE2FE62}">
      <dgm:prSet/>
      <dgm:spPr/>
      <dgm:t>
        <a:bodyPr/>
        <a:lstStyle/>
        <a:p>
          <a:endParaRPr lang="en-US"/>
        </a:p>
      </dgm:t>
    </dgm:pt>
    <dgm:pt modelId="{88B5A412-CFEE-1340-A5D0-C82C5EF7D3A7}" type="sibTrans" cxnId="{37D4CD70-E6C6-4C48-87AE-E7BAFFE2FE62}">
      <dgm:prSet/>
      <dgm:spPr/>
      <dgm:t>
        <a:bodyPr/>
        <a:lstStyle/>
        <a:p>
          <a:endParaRPr lang="en-US"/>
        </a:p>
      </dgm:t>
    </dgm:pt>
    <dgm:pt modelId="{FC12E708-C4AA-E848-A929-F4836A37B55A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Build and assess model</a:t>
          </a:r>
        </a:p>
      </dgm:t>
    </dgm:pt>
    <dgm:pt modelId="{DC75F1A9-563C-A546-A75E-87F82D830B54}" type="parTrans" cxnId="{0A227581-21AD-AE41-82AE-FA297A7AF4B7}">
      <dgm:prSet/>
      <dgm:spPr/>
      <dgm:t>
        <a:bodyPr/>
        <a:lstStyle/>
        <a:p>
          <a:endParaRPr lang="en-US"/>
        </a:p>
      </dgm:t>
    </dgm:pt>
    <dgm:pt modelId="{22AA9126-0219-5F4C-8CB2-6B6804C621A4}" type="sibTrans" cxnId="{0A227581-21AD-AE41-82AE-FA297A7AF4B7}">
      <dgm:prSet/>
      <dgm:spPr/>
      <dgm:t>
        <a:bodyPr/>
        <a:lstStyle/>
        <a:p>
          <a:endParaRPr lang="en-US"/>
        </a:p>
      </dgm:t>
    </dgm:pt>
    <dgm:pt modelId="{F8594A96-BF4B-AA49-BEB9-EF100FF8F291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Exploratory Data Analysis</a:t>
          </a:r>
        </a:p>
      </dgm:t>
    </dgm:pt>
    <dgm:pt modelId="{85B03E10-5449-8147-A571-7ACA8B5B2423}" type="parTrans" cxnId="{BFE4FDC2-1D06-1D4F-A1F8-7177636DC838}">
      <dgm:prSet/>
      <dgm:spPr/>
      <dgm:t>
        <a:bodyPr/>
        <a:lstStyle/>
        <a:p>
          <a:endParaRPr lang="en-US"/>
        </a:p>
      </dgm:t>
    </dgm:pt>
    <dgm:pt modelId="{86B59BF7-FA3F-1F4E-8C22-00CF7C62013B}" type="sibTrans" cxnId="{BFE4FDC2-1D06-1D4F-A1F8-7177636DC838}">
      <dgm:prSet/>
      <dgm:spPr/>
      <dgm:t>
        <a:bodyPr/>
        <a:lstStyle/>
        <a:p>
          <a:endParaRPr lang="en-US"/>
        </a:p>
      </dgm:t>
    </dgm:pt>
    <dgm:pt modelId="{AEEEC017-4EB7-2340-A9FF-0F0DC9B5D91D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Model implementation</a:t>
          </a:r>
        </a:p>
      </dgm:t>
    </dgm:pt>
    <dgm:pt modelId="{B8D2F787-61E7-2A49-BEB5-80B0A3736862}" type="parTrans" cxnId="{FA3992E7-2362-D147-B083-EA9FA9CDC017}">
      <dgm:prSet/>
      <dgm:spPr/>
      <dgm:t>
        <a:bodyPr/>
        <a:lstStyle/>
        <a:p>
          <a:endParaRPr lang="en-US"/>
        </a:p>
      </dgm:t>
    </dgm:pt>
    <dgm:pt modelId="{E7F54432-DA7E-A84E-BCEC-ED161554881F}" type="sibTrans" cxnId="{FA3992E7-2362-D147-B083-EA9FA9CDC017}">
      <dgm:prSet/>
      <dgm:spPr/>
      <dgm:t>
        <a:bodyPr/>
        <a:lstStyle/>
        <a:p>
          <a:endParaRPr lang="en-US"/>
        </a:p>
      </dgm:t>
    </dgm:pt>
    <dgm:pt modelId="{4E59B261-923C-7E43-906A-B8008119CB8C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Deployment</a:t>
          </a:r>
        </a:p>
      </dgm:t>
    </dgm:pt>
    <dgm:pt modelId="{970F5D14-A281-2E48-925F-D2BC1A6204AC}" type="parTrans" cxnId="{A37F70B8-4EFE-4A41-9FFB-FE734C10E641}">
      <dgm:prSet/>
      <dgm:spPr/>
      <dgm:t>
        <a:bodyPr/>
        <a:lstStyle/>
        <a:p>
          <a:endParaRPr lang="en-US"/>
        </a:p>
      </dgm:t>
    </dgm:pt>
    <dgm:pt modelId="{6649662E-DABD-3A4E-9B8B-ACAA3BFCB420}" type="sibTrans" cxnId="{A37F70B8-4EFE-4A41-9FFB-FE734C10E641}">
      <dgm:prSet/>
      <dgm:spPr/>
      <dgm:t>
        <a:bodyPr/>
        <a:lstStyle/>
        <a:p>
          <a:endParaRPr lang="en-US"/>
        </a:p>
      </dgm:t>
    </dgm:pt>
    <dgm:pt modelId="{DC180F85-97BE-8A4D-821C-01FE3E280ABF}" type="pres">
      <dgm:prSet presAssocID="{DD6525DE-01A9-804E-AACE-6283D234E86A}" presName="linearFlow" presStyleCnt="0">
        <dgm:presLayoutVars>
          <dgm:dir/>
          <dgm:animLvl val="lvl"/>
          <dgm:resizeHandles val="exact"/>
        </dgm:presLayoutVars>
      </dgm:prSet>
      <dgm:spPr/>
    </dgm:pt>
    <dgm:pt modelId="{64AA8818-DDBA-1F41-AD50-D056E7B86B00}" type="pres">
      <dgm:prSet presAssocID="{D970CBFE-C613-2A45-9AF3-54CA06E4C658}" presName="composite" presStyleCnt="0"/>
      <dgm:spPr/>
    </dgm:pt>
    <dgm:pt modelId="{F8334245-4B42-6645-89A4-B3BE2C01DE11}" type="pres">
      <dgm:prSet presAssocID="{D970CBFE-C613-2A45-9AF3-54CA06E4C65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C6BCFE5-5B22-C142-BBCC-19F876B21097}" type="pres">
      <dgm:prSet presAssocID="{D970CBFE-C613-2A45-9AF3-54CA06E4C658}" presName="descendantText" presStyleLbl="alignAcc1" presStyleIdx="0" presStyleCnt="3">
        <dgm:presLayoutVars>
          <dgm:bulletEnabled val="1"/>
        </dgm:presLayoutVars>
      </dgm:prSet>
      <dgm:spPr/>
    </dgm:pt>
    <dgm:pt modelId="{A3710B4B-BA1D-9041-949C-6A2082CB35A9}" type="pres">
      <dgm:prSet presAssocID="{AF2F8191-64EC-7E45-9579-F75FBF2753CE}" presName="sp" presStyleCnt="0"/>
      <dgm:spPr/>
    </dgm:pt>
    <dgm:pt modelId="{4592292B-0488-064B-91B4-62C1961CDDC2}" type="pres">
      <dgm:prSet presAssocID="{09536AA3-DEF7-C84C-A699-1EE15C0A0A77}" presName="composite" presStyleCnt="0"/>
      <dgm:spPr/>
    </dgm:pt>
    <dgm:pt modelId="{8A6AACC5-FFF5-AB49-A803-306DD9665F21}" type="pres">
      <dgm:prSet presAssocID="{09536AA3-DEF7-C84C-A699-1EE15C0A0A7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A1F9161-C0DE-DE49-A573-9DD75C91F5C1}" type="pres">
      <dgm:prSet presAssocID="{09536AA3-DEF7-C84C-A699-1EE15C0A0A77}" presName="descendantText" presStyleLbl="alignAcc1" presStyleIdx="1" presStyleCnt="3">
        <dgm:presLayoutVars>
          <dgm:bulletEnabled val="1"/>
        </dgm:presLayoutVars>
      </dgm:prSet>
      <dgm:spPr/>
    </dgm:pt>
    <dgm:pt modelId="{0ACD0608-DCD9-1743-B1DF-2E54F6E78F11}" type="pres">
      <dgm:prSet presAssocID="{BAE13A9C-1F2D-CB4E-9FB2-08B61F74880C}" presName="sp" presStyleCnt="0"/>
      <dgm:spPr/>
    </dgm:pt>
    <dgm:pt modelId="{94EB0CFA-08E8-5E40-8AA6-EB547384DB74}" type="pres">
      <dgm:prSet presAssocID="{B890182F-D129-5D46-AD96-ECA6543A9655}" presName="composite" presStyleCnt="0"/>
      <dgm:spPr/>
    </dgm:pt>
    <dgm:pt modelId="{62DCF018-E704-7C48-89D1-FBAF95C36D9C}" type="pres">
      <dgm:prSet presAssocID="{B890182F-D129-5D46-AD96-ECA6543A96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632E3FF-C04A-6341-9DE3-C8233E7ACC42}" type="pres">
      <dgm:prSet presAssocID="{B890182F-D129-5D46-AD96-ECA6543A965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7192820-1DC3-D04C-803B-18C8AA8A5D30}" type="presOf" srcId="{09536AA3-DEF7-C84C-A699-1EE15C0A0A77}" destId="{8A6AACC5-FFF5-AB49-A803-306DD9665F21}" srcOrd="0" destOrd="0" presId="urn:microsoft.com/office/officeart/2005/8/layout/chevron2"/>
    <dgm:cxn modelId="{5EBB3A3F-B9B9-7C4D-9C15-602B53F95799}" type="presOf" srcId="{B890182F-D129-5D46-AD96-ECA6543A9655}" destId="{62DCF018-E704-7C48-89D1-FBAF95C36D9C}" srcOrd="0" destOrd="0" presId="urn:microsoft.com/office/officeart/2005/8/layout/chevron2"/>
    <dgm:cxn modelId="{ECA7874F-25A7-9F49-BC9F-339BDE796EE2}" srcId="{D970CBFE-C613-2A45-9AF3-54CA06E4C658}" destId="{89782F9C-4222-794D-A5FB-3AE6E40D55F0}" srcOrd="1" destOrd="0" parTransId="{CE36AF50-DBEF-1A4E-9273-F67F0D2C98E0}" sibTransId="{364A0487-EA56-B447-A68E-FB71B4B3A7D1}"/>
    <dgm:cxn modelId="{BE073953-DC9D-924D-A257-94B0B5E73152}" type="presOf" srcId="{DD6525DE-01A9-804E-AACE-6283D234E86A}" destId="{DC180F85-97BE-8A4D-821C-01FE3E280ABF}" srcOrd="0" destOrd="0" presId="urn:microsoft.com/office/officeart/2005/8/layout/chevron2"/>
    <dgm:cxn modelId="{94CB7B58-B64E-7042-B29B-5E4B48DE06B0}" type="presOf" srcId="{AEEEC017-4EB7-2340-A9FF-0F0DC9B5D91D}" destId="{6632E3FF-C04A-6341-9DE3-C8233E7ACC42}" srcOrd="0" destOrd="0" presId="urn:microsoft.com/office/officeart/2005/8/layout/chevron2"/>
    <dgm:cxn modelId="{7552485D-59C5-4848-AEC8-F445C32FC626}" srcId="{D970CBFE-C613-2A45-9AF3-54CA06E4C658}" destId="{2080629F-BC73-B741-8088-77A35EE92574}" srcOrd="0" destOrd="0" parTransId="{886A5A04-E414-ED4D-A071-0BCDC6EBDDB4}" sibTransId="{70B4C6F2-3CCE-F749-B5DD-AE63C688F7E6}"/>
    <dgm:cxn modelId="{91B3BC60-4578-F24D-B975-92406F5D4935}" type="presOf" srcId="{89782F9C-4222-794D-A5FB-3AE6E40D55F0}" destId="{8C6BCFE5-5B22-C142-BBCC-19F876B21097}" srcOrd="0" destOrd="1" presId="urn:microsoft.com/office/officeart/2005/8/layout/chevron2"/>
    <dgm:cxn modelId="{37D4CD70-E6C6-4C48-87AE-E7BAFFE2FE62}" srcId="{09536AA3-DEF7-C84C-A699-1EE15C0A0A77}" destId="{92C49E0D-5E57-144E-837E-3CA388DD727F}" srcOrd="0" destOrd="0" parTransId="{B0B12CA6-C4C3-8041-A6CB-D8DA38A88C6A}" sibTransId="{88B5A412-CFEE-1340-A5D0-C82C5EF7D3A7}"/>
    <dgm:cxn modelId="{0A227581-21AD-AE41-82AE-FA297A7AF4B7}" srcId="{09536AA3-DEF7-C84C-A699-1EE15C0A0A77}" destId="{FC12E708-C4AA-E848-A929-F4836A37B55A}" srcOrd="2" destOrd="0" parTransId="{DC75F1A9-563C-A546-A75E-87F82D830B54}" sibTransId="{22AA9126-0219-5F4C-8CB2-6B6804C621A4}"/>
    <dgm:cxn modelId="{6B473B84-515B-264C-A740-A4071BA00D97}" type="presOf" srcId="{D970CBFE-C613-2A45-9AF3-54CA06E4C658}" destId="{F8334245-4B42-6645-89A4-B3BE2C01DE11}" srcOrd="0" destOrd="0" presId="urn:microsoft.com/office/officeart/2005/8/layout/chevron2"/>
    <dgm:cxn modelId="{9AEE178C-702F-B54E-90F1-429E03C64889}" srcId="{DD6525DE-01A9-804E-AACE-6283D234E86A}" destId="{B890182F-D129-5D46-AD96-ECA6543A9655}" srcOrd="2" destOrd="0" parTransId="{F6C11B8D-60A4-4C4E-AC02-899980613A1D}" sibTransId="{F40047C7-FD26-CF44-9A35-3D1D7B7589A1}"/>
    <dgm:cxn modelId="{B1CCC18C-9DAF-8F43-9342-B2A00564CD08}" type="presOf" srcId="{2080629F-BC73-B741-8088-77A35EE92574}" destId="{8C6BCFE5-5B22-C142-BBCC-19F876B21097}" srcOrd="0" destOrd="0" presId="urn:microsoft.com/office/officeart/2005/8/layout/chevron2"/>
    <dgm:cxn modelId="{C692C0AB-3253-894E-A9BF-D4B0659DCCB5}" type="presOf" srcId="{F8594A96-BF4B-AA49-BEB9-EF100FF8F291}" destId="{EA1F9161-C0DE-DE49-A573-9DD75C91F5C1}" srcOrd="0" destOrd="1" presId="urn:microsoft.com/office/officeart/2005/8/layout/chevron2"/>
    <dgm:cxn modelId="{3AD9C7B5-46E1-864F-A533-E6B8152539BE}" type="presOf" srcId="{92C49E0D-5E57-144E-837E-3CA388DD727F}" destId="{EA1F9161-C0DE-DE49-A573-9DD75C91F5C1}" srcOrd="0" destOrd="0" presId="urn:microsoft.com/office/officeart/2005/8/layout/chevron2"/>
    <dgm:cxn modelId="{3B9C38B8-D805-0742-BAC7-70A5BFF1478F}" type="presOf" srcId="{4E59B261-923C-7E43-906A-B8008119CB8C}" destId="{6632E3FF-C04A-6341-9DE3-C8233E7ACC42}" srcOrd="0" destOrd="1" presId="urn:microsoft.com/office/officeart/2005/8/layout/chevron2"/>
    <dgm:cxn modelId="{A37F70B8-4EFE-4A41-9FFB-FE734C10E641}" srcId="{B890182F-D129-5D46-AD96-ECA6543A9655}" destId="{4E59B261-923C-7E43-906A-B8008119CB8C}" srcOrd="1" destOrd="0" parTransId="{970F5D14-A281-2E48-925F-D2BC1A6204AC}" sibTransId="{6649662E-DABD-3A4E-9B8B-ACAA3BFCB420}"/>
    <dgm:cxn modelId="{BFE4FDC2-1D06-1D4F-A1F8-7177636DC838}" srcId="{09536AA3-DEF7-C84C-A699-1EE15C0A0A77}" destId="{F8594A96-BF4B-AA49-BEB9-EF100FF8F291}" srcOrd="1" destOrd="0" parTransId="{85B03E10-5449-8147-A571-7ACA8B5B2423}" sibTransId="{86B59BF7-FA3F-1F4E-8C22-00CF7C62013B}"/>
    <dgm:cxn modelId="{88D8B3D0-11E2-7D47-8CF0-FADEBD226542}" srcId="{DD6525DE-01A9-804E-AACE-6283D234E86A}" destId="{09536AA3-DEF7-C84C-A699-1EE15C0A0A77}" srcOrd="1" destOrd="0" parTransId="{8B4A71CF-765F-6F43-B3AD-2A73010FFB4F}" sibTransId="{BAE13A9C-1F2D-CB4E-9FB2-08B61F74880C}"/>
    <dgm:cxn modelId="{D106E3E1-C69F-9343-9DDD-81EB71DABD0B}" type="presOf" srcId="{FC12E708-C4AA-E848-A929-F4836A37B55A}" destId="{EA1F9161-C0DE-DE49-A573-9DD75C91F5C1}" srcOrd="0" destOrd="2" presId="urn:microsoft.com/office/officeart/2005/8/layout/chevron2"/>
    <dgm:cxn modelId="{FA3992E7-2362-D147-B083-EA9FA9CDC017}" srcId="{B890182F-D129-5D46-AD96-ECA6543A9655}" destId="{AEEEC017-4EB7-2340-A9FF-0F0DC9B5D91D}" srcOrd="0" destOrd="0" parTransId="{B8D2F787-61E7-2A49-BEB5-80B0A3736862}" sibTransId="{E7F54432-DA7E-A84E-BCEC-ED161554881F}"/>
    <dgm:cxn modelId="{32C6A7FE-6E13-4E4D-A146-E0DD5B34C26A}" srcId="{DD6525DE-01A9-804E-AACE-6283D234E86A}" destId="{D970CBFE-C613-2A45-9AF3-54CA06E4C658}" srcOrd="0" destOrd="0" parTransId="{5D4F44B9-F65A-7B4C-8D26-07BE18931CDB}" sibTransId="{AF2F8191-64EC-7E45-9579-F75FBF2753CE}"/>
    <dgm:cxn modelId="{6E6B597D-40B9-B447-85BD-E4018552D968}" type="presParOf" srcId="{DC180F85-97BE-8A4D-821C-01FE3E280ABF}" destId="{64AA8818-DDBA-1F41-AD50-D056E7B86B00}" srcOrd="0" destOrd="0" presId="urn:microsoft.com/office/officeart/2005/8/layout/chevron2"/>
    <dgm:cxn modelId="{B701C2F6-B60F-C245-8376-06B12BAB3421}" type="presParOf" srcId="{64AA8818-DDBA-1F41-AD50-D056E7B86B00}" destId="{F8334245-4B42-6645-89A4-B3BE2C01DE11}" srcOrd="0" destOrd="0" presId="urn:microsoft.com/office/officeart/2005/8/layout/chevron2"/>
    <dgm:cxn modelId="{68D0B4D2-0223-954D-80EE-FA7B04D38A0A}" type="presParOf" srcId="{64AA8818-DDBA-1F41-AD50-D056E7B86B00}" destId="{8C6BCFE5-5B22-C142-BBCC-19F876B21097}" srcOrd="1" destOrd="0" presId="urn:microsoft.com/office/officeart/2005/8/layout/chevron2"/>
    <dgm:cxn modelId="{FC0955B0-90C2-8543-81ED-9F05AF6DAD83}" type="presParOf" srcId="{DC180F85-97BE-8A4D-821C-01FE3E280ABF}" destId="{A3710B4B-BA1D-9041-949C-6A2082CB35A9}" srcOrd="1" destOrd="0" presId="urn:microsoft.com/office/officeart/2005/8/layout/chevron2"/>
    <dgm:cxn modelId="{0119C00D-6D41-5140-BFB8-1E3A443426D0}" type="presParOf" srcId="{DC180F85-97BE-8A4D-821C-01FE3E280ABF}" destId="{4592292B-0488-064B-91B4-62C1961CDDC2}" srcOrd="2" destOrd="0" presId="urn:microsoft.com/office/officeart/2005/8/layout/chevron2"/>
    <dgm:cxn modelId="{5603FAE4-9E85-CA4C-A177-CAF37AFEFBE2}" type="presParOf" srcId="{4592292B-0488-064B-91B4-62C1961CDDC2}" destId="{8A6AACC5-FFF5-AB49-A803-306DD9665F21}" srcOrd="0" destOrd="0" presId="urn:microsoft.com/office/officeart/2005/8/layout/chevron2"/>
    <dgm:cxn modelId="{9E544B77-AAAB-0F43-A0B9-8C450B0F1DA6}" type="presParOf" srcId="{4592292B-0488-064B-91B4-62C1961CDDC2}" destId="{EA1F9161-C0DE-DE49-A573-9DD75C91F5C1}" srcOrd="1" destOrd="0" presId="urn:microsoft.com/office/officeart/2005/8/layout/chevron2"/>
    <dgm:cxn modelId="{367BA28E-C8E5-B74D-8E7F-BE5E4D65BEB5}" type="presParOf" srcId="{DC180F85-97BE-8A4D-821C-01FE3E280ABF}" destId="{0ACD0608-DCD9-1743-B1DF-2E54F6E78F11}" srcOrd="3" destOrd="0" presId="urn:microsoft.com/office/officeart/2005/8/layout/chevron2"/>
    <dgm:cxn modelId="{AE03F2A2-B587-204A-9592-C933A6CA3627}" type="presParOf" srcId="{DC180F85-97BE-8A4D-821C-01FE3E280ABF}" destId="{94EB0CFA-08E8-5E40-8AA6-EB547384DB74}" srcOrd="4" destOrd="0" presId="urn:microsoft.com/office/officeart/2005/8/layout/chevron2"/>
    <dgm:cxn modelId="{BB74278F-AC8C-944F-AD18-41F0C1C42877}" type="presParOf" srcId="{94EB0CFA-08E8-5E40-8AA6-EB547384DB74}" destId="{62DCF018-E704-7C48-89D1-FBAF95C36D9C}" srcOrd="0" destOrd="0" presId="urn:microsoft.com/office/officeart/2005/8/layout/chevron2"/>
    <dgm:cxn modelId="{6F90D2A1-3F94-E149-9AB9-50B40CD598B8}" type="presParOf" srcId="{94EB0CFA-08E8-5E40-8AA6-EB547384DB74}" destId="{6632E3FF-C04A-6341-9DE3-C8233E7ACC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34245-4B42-6645-89A4-B3BE2C01DE11}">
      <dsp:nvSpPr>
        <dsp:cNvPr id="0" name=""/>
        <dsp:cNvSpPr/>
      </dsp:nvSpPr>
      <dsp:spPr>
        <a:xfrm rot="5400000">
          <a:off x="-295682" y="300954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" tIns="18288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Engineer</a:t>
          </a:r>
        </a:p>
      </dsp:txBody>
      <dsp:txXfrm rot="-5400000">
        <a:off x="1" y="695199"/>
        <a:ext cx="1379853" cy="591365"/>
      </dsp:txXfrm>
    </dsp:sp>
    <dsp:sp modelId="{8C6BCFE5-5B22-C142-BBCC-19F876B21097}">
      <dsp:nvSpPr>
        <dsp:cNvPr id="0" name=""/>
        <dsp:cNvSpPr/>
      </dsp:nvSpPr>
      <dsp:spPr>
        <a:xfrm rot="5400000">
          <a:off x="2578714" y="-1193589"/>
          <a:ext cx="1281965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Collect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</dsp:txBody>
      <dsp:txXfrm rot="-5400000">
        <a:off x="1379853" y="67852"/>
        <a:ext cx="3617107" cy="1156805"/>
      </dsp:txXfrm>
    </dsp:sp>
    <dsp:sp modelId="{8A6AACC5-FFF5-AB49-A803-306DD9665F21}">
      <dsp:nvSpPr>
        <dsp:cNvPr id="0" name=""/>
        <dsp:cNvSpPr/>
      </dsp:nvSpPr>
      <dsp:spPr>
        <a:xfrm rot="5400000">
          <a:off x="-295682" y="2081679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731520" rIns="12700" bIns="127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Analyst</a:t>
          </a:r>
        </a:p>
      </dsp:txBody>
      <dsp:txXfrm rot="-5400000">
        <a:off x="1" y="2475924"/>
        <a:ext cx="1379853" cy="591365"/>
      </dsp:txXfrm>
    </dsp:sp>
    <dsp:sp modelId="{EA1F9161-C0DE-DE49-A573-9DD75C91F5C1}">
      <dsp:nvSpPr>
        <dsp:cNvPr id="0" name=""/>
        <dsp:cNvSpPr/>
      </dsp:nvSpPr>
      <dsp:spPr>
        <a:xfrm rot="5400000">
          <a:off x="2579050" y="586799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Exploratory Data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Build and assess model</a:t>
          </a:r>
        </a:p>
      </dsp:txBody>
      <dsp:txXfrm rot="-5400000">
        <a:off x="1379853" y="1848544"/>
        <a:ext cx="3617139" cy="1156196"/>
      </dsp:txXfrm>
    </dsp:sp>
    <dsp:sp modelId="{62DCF018-E704-7C48-89D1-FBAF95C36D9C}">
      <dsp:nvSpPr>
        <dsp:cNvPr id="0" name=""/>
        <dsp:cNvSpPr/>
      </dsp:nvSpPr>
      <dsp:spPr>
        <a:xfrm rot="5400000">
          <a:off x="-295682" y="3862405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274320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 Engineer</a:t>
          </a:r>
        </a:p>
      </dsp:txBody>
      <dsp:txXfrm rot="-5400000">
        <a:off x="1" y="4256650"/>
        <a:ext cx="1379853" cy="591365"/>
      </dsp:txXfrm>
    </dsp:sp>
    <dsp:sp modelId="{6632E3FF-C04A-6341-9DE3-C8233E7ACC42}">
      <dsp:nvSpPr>
        <dsp:cNvPr id="0" name=""/>
        <dsp:cNvSpPr/>
      </dsp:nvSpPr>
      <dsp:spPr>
        <a:xfrm rot="5400000">
          <a:off x="2579050" y="2367525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Model implementation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Deployment</a:t>
          </a:r>
        </a:p>
      </dsp:txBody>
      <dsp:txXfrm rot="-5400000">
        <a:off x="1379853" y="3629270"/>
        <a:ext cx="3617139" cy="1156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93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ithub.com/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ython.org/download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ricmjl/27e50331f24db3e8f957d1fe7bbbe510" TargetMode="External"/><Relationship Id="rId2" Type="http://schemas.openxmlformats.org/officeDocument/2006/relationships/hyperlink" Target="http://drivendata.github.io/cookiecutter-data-science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ithub.com/en/repositories/creating-and-managing-repositories/creating-a-template-repositor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kynan/nbstripout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054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June 24,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Class times: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National 2" panose="020B0504030502020203" pitchFamily="34" charset="77"/>
              </a:rPr>
              <a:t>Monday, 4 pm – 5:30 pm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Wednesday, 4 pm – 5:30 pm</a:t>
            </a: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dirty="0">
              <a:latin typeface="National 2 Medium" panose="020B0504030502020203" pitchFamily="34" charset="77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 dirty="0">
                <a:effectLst/>
                <a:latin typeface="National 2" panose="020B0504030502020203" pitchFamily="34" charset="77"/>
              </a:rPr>
              <a:t>Classes </a:t>
            </a:r>
            <a:r>
              <a:rPr lang="en-US" sz="2000" dirty="0">
                <a:latin typeface="National 2" panose="020B0504030502020203" pitchFamily="34" charset="77"/>
              </a:rPr>
              <a:t>will consist of lectures, code-</a:t>
            </a:r>
            <a:r>
              <a:rPr lang="en-US" sz="2000" dirty="0" err="1">
                <a:latin typeface="National 2" panose="020B0504030502020203" pitchFamily="34" charset="77"/>
              </a:rPr>
              <a:t>alongs</a:t>
            </a:r>
            <a:r>
              <a:rPr lang="en-US" sz="2000" dirty="0">
                <a:latin typeface="National 2" panose="020B0504030502020203" pitchFamily="34" charset="77"/>
              </a:rPr>
              <a:t>, hands-on project work, or a mix of all the above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There will be assignments to continue the engagement with each week’s content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At the end of each Wednesday class, there is time for project check-ins, show &amp; tell, or troubleshooting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Each student is expected to hand in a final project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Format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 fontScale="925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Project requirements: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Devise a business or research question that can be answered through data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Identify a suitable dataset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Implement all major steps of a data science project to find an answer to the chosen question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Deliverables: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Project pitch (details to come)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Fully reproducible project repository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Final presentation</a:t>
            </a: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Format</a:t>
            </a:r>
            <a:br>
              <a:rPr lang="en-AU" dirty="0"/>
            </a:br>
            <a:r>
              <a:rPr lang="en-AU" dirty="0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662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1 (June 26 &amp; June 28):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Getting Started with Applied Data Science &amp; Python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Introduction to Applied Data Science with Python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Wrangling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2 (July 3 &amp; July 5):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Texts, Maps, and Graphs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638175" lvl="1" indent="-180975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</a:t>
            </a:r>
          </a:p>
          <a:p>
            <a:pPr marL="638175" lvl="1" indent="-180975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3 (July 10 &amp; July 12):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Texts as Data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III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4 (July 17 &amp; July 19):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Machine Learning</a:t>
            </a:r>
            <a:endParaRPr lang="en-US" sz="1800" dirty="0">
              <a:effectLst/>
              <a:latin typeface="National 2 Medium" panose="020B0504030502020203" pitchFamily="34" charset="77"/>
            </a:endParaRPr>
          </a:p>
          <a:p>
            <a:pPr marL="639763"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Scikit-learn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PyTorch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DBA77-01B5-FDBF-52CC-EAD03C6AE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5 (July 24 &amp; July 26):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Project Work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National 2" panose="020B0504030502020203" pitchFamily="34" charset="77"/>
              </a:rPr>
              <a:t>Project proposals due(Monday July 24)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i="1" dirty="0"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6 (July 31 &amp; August 2): 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7 (August 7 &amp; August 9): 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Collaboration and Documentation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Documenting, Sharing and Evaluating Code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Peer Review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8 (August 14 &amp; August 16):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Code Revision 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9 (August 21 &amp; August 23): 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Final Presentations and revised code due (Wed. Aug 23)</a:t>
            </a:r>
          </a:p>
          <a:p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Schedule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726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597FC-3FC3-BF42-8939-1200A53F5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Use of generative AI is generally accepted in this course if it meets the following requirements:</a:t>
            </a:r>
          </a:p>
          <a:p>
            <a:pPr marL="285750" indent="-285750"/>
            <a:r>
              <a:rPr lang="en-US" sz="1800" dirty="0"/>
              <a:t>You are expected to take full ownership of your work, including the use of generative AI</a:t>
            </a:r>
          </a:p>
          <a:p>
            <a:pPr marL="285750" indent="-285750"/>
            <a:r>
              <a:rPr lang="en-US" sz="1800" dirty="0"/>
              <a:t>You need to be able to understand and reflect any output of generative AI you want to include in your work</a:t>
            </a:r>
          </a:p>
          <a:p>
            <a:pPr marL="742950" lvl="1" indent="-285750"/>
            <a:r>
              <a:rPr lang="en-US" sz="1800" dirty="0"/>
              <a:t>“It’s a tool, you’re its master!”</a:t>
            </a:r>
          </a:p>
          <a:p>
            <a:pPr marL="285750" indent="-285750"/>
            <a:r>
              <a:rPr lang="en-US" sz="1800" dirty="0"/>
              <a:t>Just like with code taken from other sources (e.g., Stack Overflow), any code other than your own must be cited (see Week 7: Documentation)</a:t>
            </a:r>
          </a:p>
          <a:p>
            <a:pPr marL="285750" indent="-285750"/>
            <a:r>
              <a:rPr lang="en-US" sz="1800" dirty="0"/>
              <a:t>You are expected to be able to explain and discuss every line of code in your final project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CA178-6233-9942-F499-6591A56D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on Generative AI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4588-FD15-A0ED-F1E1-1B401E598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83D3-FE77-59D4-6CD8-5AA8BD876B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23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Typical project has </a:t>
            </a:r>
            <a:r>
              <a:rPr lang="en-US" dirty="0">
                <a:latin typeface="National 2 Medium" panose="020B0504030502020203" pitchFamily="34" charset="77"/>
              </a:rPr>
              <a:t>two phases</a:t>
            </a:r>
            <a:r>
              <a:rPr lang="en-US" dirty="0"/>
              <a:t>: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Exploration phase</a:t>
            </a:r>
          </a:p>
          <a:p>
            <a:pPr lvl="1">
              <a:buSzPct val="80000"/>
              <a:buFont typeface="System Font Regular"/>
              <a:buChar char="🧭"/>
            </a:pPr>
            <a:r>
              <a:rPr lang="en-US" dirty="0"/>
              <a:t> Explore data, imputations, feature engineering, model selection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Reporting and “deployment” phase</a:t>
            </a:r>
          </a:p>
          <a:p>
            <a:pPr lvl="1">
              <a:buSzPct val="80000"/>
              <a:buFont typeface="System Font Regular"/>
              <a:buChar char="📊"/>
            </a:pPr>
            <a:r>
              <a:rPr lang="en-US" dirty="0"/>
              <a:t> Generate result tables and graphs, refactor code, export trained models</a:t>
            </a:r>
          </a:p>
          <a:p>
            <a:pPr marL="0" indent="0">
              <a:buNone/>
            </a:pPr>
            <a:r>
              <a:rPr lang="en-US" dirty="0"/>
              <a:t>Subject matter domains differ, tasks are similar</a:t>
            </a:r>
          </a:p>
          <a:p>
            <a:pPr marL="800100" lvl="1" indent="-342900">
              <a:buSzPct val="90000"/>
              <a:buFont typeface="System Font Regular"/>
              <a:buChar char="🤹"/>
            </a:pPr>
            <a:r>
              <a:rPr lang="en-US" dirty="0"/>
              <a:t>Multiple stakeholders to consider, “interrogate”, and convince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Data Science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895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SzPct val="80000"/>
              <a:buFont typeface="System Font Regular"/>
              <a:buChar char="💪"/>
            </a:pPr>
            <a:r>
              <a:rPr lang="en-US" dirty="0"/>
              <a:t> Powerful language with incredible community and industry support</a:t>
            </a:r>
          </a:p>
          <a:p>
            <a:pPr lvl="1"/>
            <a:r>
              <a:rPr lang="en-US" dirty="0"/>
              <a:t>Often large number of (inter-)dependencies</a:t>
            </a:r>
          </a:p>
          <a:p>
            <a:pPr>
              <a:buSzPct val="80000"/>
              <a:buFont typeface="System Font Regular"/>
              <a:buChar char="🚀"/>
            </a:pPr>
            <a:r>
              <a:rPr lang="en-US" dirty="0"/>
              <a:t> Rapid prototyping</a:t>
            </a:r>
          </a:p>
          <a:p>
            <a:pPr>
              <a:buSzPct val="80000"/>
              <a:buFont typeface="System Font Regular"/>
              <a:buChar char="🖥️"/>
            </a:pPr>
            <a:r>
              <a:rPr lang="en-US" dirty="0"/>
              <a:t> (Mostly) cross-platform compatible on Windows, Mac OS, Linux</a:t>
            </a:r>
          </a:p>
          <a:p>
            <a:pPr>
              <a:buSzPct val="80000"/>
              <a:buFont typeface="System Font Regular"/>
              <a:buChar char="😵‍💫"/>
            </a:pPr>
            <a:r>
              <a:rPr lang="en-US" dirty="0"/>
              <a:t> Sprawling, sometimes confusing ecosystem</a:t>
            </a:r>
          </a:p>
          <a:p>
            <a:pPr>
              <a:buSzPct val="80000"/>
              <a:buFont typeface="System Font Regular"/>
              <a:buChar char="😫"/>
            </a:pPr>
            <a:r>
              <a:rPr lang="en-US" dirty="0"/>
              <a:t> Deployment / reproducibility can be challenging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Python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634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Integrated Development Environment (IDE) for writing code</a:t>
            </a:r>
          </a:p>
          <a:p>
            <a:pPr marL="457200" indent="-457200"/>
            <a:r>
              <a:rPr lang="en-US" sz="2400" dirty="0"/>
              <a:t>Command line scripts for project setup and configuration</a:t>
            </a:r>
          </a:p>
          <a:p>
            <a:pPr marL="457200" indent="-457200"/>
            <a:r>
              <a:rPr lang="en-US" sz="2400" dirty="0" err="1"/>
              <a:t>Jupyter</a:t>
            </a:r>
            <a:r>
              <a:rPr lang="en-US" sz="2400" dirty="0"/>
              <a:t> notebooks for prototyping and reporting</a:t>
            </a:r>
          </a:p>
          <a:p>
            <a:pPr marL="457200" indent="-457200"/>
            <a:r>
              <a:rPr lang="en-US" sz="2400" dirty="0"/>
              <a:t>Version control for code (and sometimes data)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 part of this course:</a:t>
            </a:r>
          </a:p>
          <a:p>
            <a:pPr marL="457200" indent="-457200"/>
            <a:r>
              <a:rPr lang="en-US" sz="2400" dirty="0"/>
              <a:t>Cloud infrastructure (Amazon Web Services, Google Cloud, Microsoft Azure)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Tools of the Trade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10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“A commonly-used process, structure or pattern of action that, despite initially appearing to be an appropriate and effective response to a problem, has more bad consequences than good ones.”</a:t>
            </a:r>
          </a:p>
          <a:p>
            <a:pPr marL="0" indent="0" algn="r">
              <a:buNone/>
            </a:pPr>
            <a:r>
              <a:rPr lang="en-US" sz="2000" i="1" dirty="0"/>
              <a:t>Gang of Four*</a:t>
            </a:r>
          </a:p>
          <a:p>
            <a:pPr marL="342900" indent="-342900"/>
            <a:r>
              <a:rPr lang="en-US" sz="2400" dirty="0"/>
              <a:t>Not using an IDE</a:t>
            </a:r>
          </a:p>
          <a:p>
            <a:pPr marL="342900" indent="-342900"/>
            <a:r>
              <a:rPr lang="en-US" sz="2400" dirty="0"/>
              <a:t>Not organizing your project in one place </a:t>
            </a:r>
          </a:p>
          <a:p>
            <a:pPr marL="342900" indent="-342900"/>
            <a:r>
              <a:rPr lang="en-US" sz="2400" dirty="0"/>
              <a:t>Using a too simple or too elaborate project setup</a:t>
            </a:r>
          </a:p>
          <a:p>
            <a:pPr marL="342900" indent="-342900"/>
            <a:r>
              <a:rPr lang="en-US" sz="2400" dirty="0"/>
              <a:t>Overusing </a:t>
            </a:r>
            <a:r>
              <a:rPr lang="en-US" sz="2400" dirty="0" err="1"/>
              <a:t>Jupyter</a:t>
            </a:r>
            <a:r>
              <a:rPr lang="en-US" sz="2400" dirty="0"/>
              <a:t> notebooks (sometimes scripts are better)</a:t>
            </a:r>
          </a:p>
          <a:p>
            <a:pPr marL="342900" indent="-342900"/>
            <a:r>
              <a:rPr lang="en-US" sz="2400" dirty="0"/>
              <a:t>Not managing your Python environment</a:t>
            </a:r>
          </a:p>
          <a:p>
            <a:pPr marL="342900" indent="-34290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Anti-patterns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9DBCD-4BB6-5114-4EBD-8537E659FE4F}"/>
              </a:ext>
            </a:extLst>
          </p:cNvPr>
          <p:cNvSpPr txBox="1"/>
          <p:nvPr/>
        </p:nvSpPr>
        <p:spPr>
          <a:xfrm>
            <a:off x="5275172" y="3505200"/>
            <a:ext cx="6607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8" indent="-122238" algn="just"/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* Gamma, E., Helm, R., Johnson, R.,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Vlissides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, J. (1995). </a:t>
            </a:r>
            <a:r>
              <a:rPr lang="en-US" sz="1200" b="0" i="1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Design patterns: elements of reusable object-oriented software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. Boston, MA, USA: Addison-Wesley Longman Publishing Co., Inc.. ISBN: 0-201-63361-2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015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A099D-3253-15F7-BFA7-5F0F092B56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Python distribution</a:t>
            </a:r>
            <a:r>
              <a:rPr lang="en-US" dirty="0"/>
              <a:t>:</a:t>
            </a:r>
          </a:p>
          <a:p>
            <a:pPr marL="2638425" indent="-457200">
              <a:buSzPct val="90000"/>
              <a:buFont typeface="System Font Regular"/>
              <a:buChar char="🐍"/>
            </a:pPr>
            <a:r>
              <a:rPr lang="en-US" dirty="0"/>
              <a:t>Vanilla Python 3.8 or newer: </a:t>
            </a:r>
            <a:r>
              <a:rPr lang="en-US" dirty="0">
                <a:hlinkClick r:id="rId2"/>
              </a:rPr>
              <a:t>https://www.python.org/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IDE</a:t>
            </a:r>
            <a:r>
              <a:rPr lang="en-US" dirty="0"/>
              <a:t>:</a:t>
            </a:r>
          </a:p>
          <a:p>
            <a:pPr marL="2597150" indent="-457200">
              <a:buSzPct val="90000"/>
              <a:buFont typeface="System Font Regular"/>
              <a:buChar char="📝"/>
            </a:pPr>
            <a:r>
              <a:rPr lang="en-US" dirty="0"/>
              <a:t>Visual Studio Code: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version control </a:t>
            </a:r>
            <a:r>
              <a:rPr lang="en-US" dirty="0"/>
              <a:t>hosting platform</a:t>
            </a:r>
          </a:p>
          <a:p>
            <a:pPr marL="2638425" indent="-457200">
              <a:buBlip>
                <a:blip r:embed="rId4"/>
              </a:buBlip>
            </a:pPr>
            <a:r>
              <a:rPr lang="en-US" dirty="0"/>
              <a:t>GitHub: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www.github.com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6CC2F-D5FE-285A-DB40-CE05F9EA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Recommended Setup for this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AABB5-D249-CC12-F074-1909E3E75D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EC28A-5178-BB42-CD20-852E2692C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342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Recommended minimum </a:t>
            </a:r>
            <a:r>
              <a:rPr lang="en-US" sz="1800" dirty="0">
                <a:latin typeface="National 2 Medium" panose="020B0504030502020203" pitchFamily="34" charset="77"/>
              </a:rPr>
              <a:t>version 3.8+</a:t>
            </a:r>
          </a:p>
          <a:p>
            <a:r>
              <a:rPr lang="en-US" sz="1800" dirty="0"/>
              <a:t>Installer from </a:t>
            </a:r>
            <a:r>
              <a:rPr lang="en-US" sz="1800" dirty="0" err="1"/>
              <a:t>python.org</a:t>
            </a:r>
            <a:r>
              <a:rPr lang="en-US" sz="1800" dirty="0"/>
              <a:t> recommended</a:t>
            </a:r>
          </a:p>
          <a:p>
            <a:r>
              <a:rPr lang="en-US" sz="1800" dirty="0">
                <a:latin typeface="National 2" panose="020B0504030502020203" pitchFamily="34" charset="77"/>
              </a:rPr>
              <a:t>Recommended</a:t>
            </a:r>
            <a:r>
              <a:rPr lang="en-US" sz="1800" dirty="0">
                <a:latin typeface="National 2 Medium" panose="020B0504030502020203" pitchFamily="34" charset="77"/>
              </a:rPr>
              <a:t> environment management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Using Python’s built-in </a:t>
            </a:r>
            <a:r>
              <a:rPr lang="en-US" sz="1800" dirty="0" err="1"/>
              <a:t>virtualenv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https://docs.python.org/3/library/venv.html</a:t>
            </a:r>
            <a:endParaRPr lang="en-US" sz="1800" dirty="0"/>
          </a:p>
          <a:p>
            <a:pPr lvl="1"/>
            <a:r>
              <a:rPr lang="en-US" sz="1800" dirty="0"/>
              <a:t>Install packages into virtual environment</a:t>
            </a:r>
          </a:p>
          <a:p>
            <a:pPr lvl="1"/>
            <a:r>
              <a:rPr lang="en-US" sz="1800" dirty="0"/>
              <a:t>Document project requirements using:</a:t>
            </a:r>
          </a:p>
          <a:p>
            <a:pPr marL="868680" lvl="2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freeze 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20BE9A-88C5-2870-DF6E-C2D0C59E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2851" y="1219200"/>
            <a:ext cx="5446263" cy="50641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288F6-FC00-B8C5-805F-32BA4121386C}"/>
              </a:ext>
            </a:extLst>
          </p:cNvPr>
          <p:cNvSpPr txBox="1"/>
          <p:nvPr/>
        </p:nvSpPr>
        <p:spPr>
          <a:xfrm>
            <a:off x="5741229" y="6283364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www.python.org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/downloads/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844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1947294"/>
            <a:ext cx="11543550" cy="2015106"/>
          </a:xfrm>
        </p:spPr>
        <p:txBody>
          <a:bodyPr/>
          <a:lstStyle/>
          <a:p>
            <a:r>
              <a:rPr lang="en-AU" sz="6000" dirty="0">
                <a:latin typeface="National 2" panose="020B0504030502020203" pitchFamily="34" charset="77"/>
              </a:rPr>
              <a:t>Introduction to</a:t>
            </a:r>
            <a:br>
              <a:rPr lang="en-AU" sz="6000" dirty="0"/>
            </a:br>
            <a:r>
              <a:rPr lang="en-AU" sz="6000" dirty="0"/>
              <a:t>Applied Data Science in Python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3962400"/>
            <a:ext cx="9355890" cy="258907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800"/>
              </a:spcAft>
            </a:pPr>
            <a:r>
              <a:rPr lang="en-AU" dirty="0"/>
              <a:t>QBS 195</a:t>
            </a:r>
          </a:p>
          <a:p>
            <a:r>
              <a:rPr lang="en-AU" i="1" dirty="0"/>
              <a:t>Simon Stone</a:t>
            </a:r>
            <a:r>
              <a:rPr lang="en-AU" baseline="30000" dirty="0"/>
              <a:t>✤</a:t>
            </a:r>
            <a:r>
              <a:rPr lang="en-AU" i="1" dirty="0"/>
              <a:t>, Jeremy </a:t>
            </a:r>
            <a:r>
              <a:rPr lang="en-AU" i="1" dirty="0" err="1"/>
              <a:t>Mikecz</a:t>
            </a:r>
            <a:r>
              <a:rPr lang="en-AU" baseline="30000" dirty="0"/>
              <a:t> ✤</a:t>
            </a:r>
            <a:r>
              <a:rPr lang="en-AU" i="1" dirty="0"/>
              <a:t>, Carly </a:t>
            </a:r>
            <a:r>
              <a:rPr lang="en-AU" i="1" dirty="0" err="1"/>
              <a:t>Bobak</a:t>
            </a:r>
            <a:r>
              <a:rPr lang="en-AU" baseline="30000" dirty="0"/>
              <a:t>✦</a:t>
            </a:r>
          </a:p>
          <a:p>
            <a:r>
              <a:rPr lang="en-AU" baseline="30000" dirty="0"/>
              <a:t>✤</a:t>
            </a:r>
            <a:r>
              <a:rPr lang="en-AU" i="1" dirty="0"/>
              <a:t>Research Data Services, </a:t>
            </a:r>
            <a:r>
              <a:rPr lang="en-AU" baseline="30000" dirty="0"/>
              <a:t>✦</a:t>
            </a:r>
            <a:r>
              <a:rPr lang="en-AU" i="1" dirty="0"/>
              <a:t>Research Computing</a:t>
            </a:r>
          </a:p>
          <a:p>
            <a:r>
              <a:rPr lang="en-AU" i="1" dirty="0"/>
              <a:t>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2C21E-250C-24DE-DDD7-05B1BBF3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004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Python is supported by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r>
              <a:rPr lang="en-US" sz="2400" dirty="0"/>
              <a:t>Notebooks are a convenient way to combine code, text, and images in a single file</a:t>
            </a:r>
          </a:p>
          <a:p>
            <a:r>
              <a:rPr lang="en-US" sz="2400" dirty="0"/>
              <a:t>Notebooks are great for developing a narrative in your analysis</a:t>
            </a:r>
          </a:p>
          <a:p>
            <a:r>
              <a:rPr lang="en-US" sz="2400" dirty="0"/>
              <a:t>Notebooks are not a good choice for project setup, config, or model deployment</a:t>
            </a:r>
          </a:p>
          <a:p>
            <a:r>
              <a:rPr lang="en-US" sz="2400" dirty="0"/>
              <a:t>Use regular Python scripts (*.</a:t>
            </a:r>
            <a:r>
              <a:rPr lang="en-US" sz="2400" dirty="0" err="1"/>
              <a:t>py</a:t>
            </a:r>
            <a:r>
              <a:rPr lang="en-US" sz="2400" dirty="0"/>
              <a:t>) for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47D01-6FA7-4483-E262-512759D6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00" y="2457569"/>
            <a:ext cx="3110753" cy="92350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82118E-D8EA-551F-3203-11FE39AA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75" y="3590618"/>
            <a:ext cx="1642955" cy="1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65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2EF87-6E49-C633-E39B-266EE38F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10" y="2365638"/>
            <a:ext cx="4555290" cy="412730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Cross-platform (Windows, Mac, Linux)</a:t>
            </a: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Lightweight (no project files required)</a:t>
            </a:r>
          </a:p>
          <a:p>
            <a:r>
              <a:rPr lang="en-US" sz="2000" dirty="0"/>
              <a:t>Support for all sorts of languages</a:t>
            </a:r>
          </a:p>
          <a:p>
            <a:r>
              <a:rPr lang="en-US" sz="2000" dirty="0"/>
              <a:t>Syntax highlighting and autocomplete</a:t>
            </a:r>
          </a:p>
          <a:p>
            <a:r>
              <a:rPr lang="en-US" sz="2000" dirty="0"/>
              <a:t>Extensible in millions of ways</a:t>
            </a:r>
          </a:p>
          <a:p>
            <a:r>
              <a:rPr lang="en-US" sz="2000" dirty="0"/>
              <a:t>Natively supports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  <a:p>
            <a:r>
              <a:rPr lang="en-US" sz="2000" dirty="0"/>
              <a:t>Git built-in</a:t>
            </a:r>
          </a:p>
          <a:p>
            <a:r>
              <a:rPr lang="en-US" sz="2000" dirty="0"/>
              <a:t>Easy to get started</a:t>
            </a:r>
          </a:p>
          <a:p>
            <a:r>
              <a:rPr lang="en-US" sz="2000" dirty="0"/>
              <a:t>Many powerful advanced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Visual Studio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18" name="Picture 1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9CF5DA0-BD8E-BF4C-B78E-D09B85F8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32" y="1743141"/>
            <a:ext cx="7340600" cy="4749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AABD1E-A933-AF45-3EAB-48316498835E}"/>
              </a:ext>
            </a:extLst>
          </p:cNvPr>
          <p:cNvSpPr txBox="1"/>
          <p:nvPr/>
        </p:nvSpPr>
        <p:spPr>
          <a:xfrm>
            <a:off x="5936143" y="6359697"/>
            <a:ext cx="4814378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buSzPct val="90000"/>
            </a:pPr>
            <a:r>
              <a:rPr lang="en-US" dirty="0">
                <a:latin typeface="National 2" panose="020B0504030502020203" pitchFamily="34" charset="77"/>
                <a:hlinkClick r:id="rId3"/>
              </a:rPr>
              <a:t>https://code.visualstudio.com/</a:t>
            </a:r>
            <a:endParaRPr lang="en-US" dirty="0"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117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FAE47-DA31-72B9-DEF5-06A333451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Web-based platform for individuals and teams to collaboratively develop software projects</a:t>
            </a:r>
          </a:p>
          <a:p>
            <a:r>
              <a:rPr lang="en-US" dirty="0"/>
              <a:t>Uses the Git version control system</a:t>
            </a:r>
          </a:p>
          <a:p>
            <a:r>
              <a:rPr lang="en-US" dirty="0"/>
              <a:t>Also offers tools and services for </a:t>
            </a:r>
          </a:p>
          <a:p>
            <a:pPr lvl="1"/>
            <a:r>
              <a:rPr lang="en-US" dirty="0"/>
              <a:t>project management, </a:t>
            </a:r>
          </a:p>
          <a:p>
            <a:pPr lvl="1"/>
            <a:r>
              <a:rPr lang="en-US" dirty="0"/>
              <a:t>continuous integration and deployment,</a:t>
            </a:r>
          </a:p>
          <a:p>
            <a:pPr lvl="1"/>
            <a:r>
              <a:rPr lang="en-US" dirty="0"/>
              <a:t>documentation</a:t>
            </a:r>
          </a:p>
          <a:p>
            <a:r>
              <a:rPr lang="en-US" dirty="0"/>
              <a:t>Building up portfolio of projects on GitHub can benefit your job applications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19E2E-F61C-A28E-8019-F7429720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5491" y="621576"/>
            <a:ext cx="5729843" cy="56148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F3AD7E-FD87-4EAB-3D48-3E986C95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182D2-65A8-BBB9-E3E3-9AB804373C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2DE22-2B8A-224B-967D-5B8ABF399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51B0A-7FE6-34AA-5604-EDB76D7A4AA4}"/>
              </a:ext>
            </a:extLst>
          </p:cNvPr>
          <p:cNvSpPr txBox="1"/>
          <p:nvPr/>
        </p:nvSpPr>
        <p:spPr>
          <a:xfrm>
            <a:off x="5960483" y="6335185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3"/>
              </a:rPr>
              <a:t>https://www.github.com/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265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Repository structure:</a:t>
            </a:r>
          </a:p>
          <a:p>
            <a:pPr lvl="1"/>
            <a:r>
              <a:rPr lang="en-US" dirty="0"/>
              <a:t>Many templates available on the internet:</a:t>
            </a:r>
          </a:p>
          <a:p>
            <a:pPr lvl="2"/>
            <a:r>
              <a:rPr lang="en-US" dirty="0">
                <a:hlinkClick r:id="rId2"/>
              </a:rPr>
              <a:t>http://drivendata.github.io/cookiecutter-data-science/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https://gist.github.com/ericmjl/27e50331f24db3e8f957d1fe7bbbe510</a:t>
            </a:r>
            <a:endParaRPr lang="en-US" dirty="0"/>
          </a:p>
          <a:p>
            <a:r>
              <a:rPr lang="en-US" dirty="0"/>
              <a:t>Try them out, learn what works, adjust and adapt to fit your flow</a:t>
            </a:r>
          </a:p>
          <a:p>
            <a:r>
              <a:rPr lang="en-US" dirty="0"/>
              <a:t>Consider creating a </a:t>
            </a:r>
            <a:r>
              <a:rPr lang="en-US" dirty="0">
                <a:hlinkClick r:id="rId4"/>
              </a:rPr>
              <a:t>GitHub template repo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773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8"/>
            <a:ext cx="4783892" cy="4127303"/>
          </a:xfrm>
        </p:spPr>
        <p:txBody>
          <a:bodyPr/>
          <a:lstStyle/>
          <a:p>
            <a:pPr marL="457200" indent="-457200"/>
            <a:r>
              <a:rPr lang="en-US" dirty="0"/>
              <a:t>An example structure you can use in this class:</a:t>
            </a:r>
          </a:p>
          <a:p>
            <a:pPr marL="457200" indent="-457200"/>
            <a:r>
              <a:rPr lang="en-US" dirty="0"/>
              <a:t>Tour of the example repo</a:t>
            </a:r>
          </a:p>
          <a:p>
            <a:pPr marL="457200" indent="-457200"/>
            <a:r>
              <a:rPr lang="en-US" dirty="0"/>
              <a:t>Not all of this will be helpful in every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75428-7E1B-73BB-0A3F-225D109FE4B2}"/>
              </a:ext>
            </a:extLst>
          </p:cNvPr>
          <p:cNvSpPr txBox="1"/>
          <p:nvPr/>
        </p:nvSpPr>
        <p:spPr>
          <a:xfrm>
            <a:off x="5610182" y="63821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</a:rPr>
              <a:t>github.com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/Simon-Stone/data-science-project-repo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35CDF-C038-EA84-A633-B9B729D2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05" y="838200"/>
            <a:ext cx="6413755" cy="54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447909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The problem:</a:t>
            </a:r>
          </a:p>
          <a:p>
            <a:pPr marL="285750" indent="-285750"/>
            <a:r>
              <a:rPr lang="en-US" dirty="0" err="1">
                <a:latin typeface="National 2" panose="020B0504030502020203" pitchFamily="34" charset="77"/>
              </a:rPr>
              <a:t>Jupyter</a:t>
            </a:r>
            <a:r>
              <a:rPr lang="en-US" dirty="0">
                <a:latin typeface="National 2" panose="020B0504030502020203" pitchFamily="34" charset="77"/>
              </a:rPr>
              <a:t> notebooks contain metadata, binary blobs, or other artifacts from execution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Git tracks changed lines in text files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Diffs become almost meaningless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Solution: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Always clear the output before committing</a:t>
            </a:r>
          </a:p>
          <a:p>
            <a:pPr marL="285750" indent="-285750"/>
            <a:r>
              <a:rPr lang="en-US" dirty="0"/>
              <a:t>Use pre-commit hooks</a:t>
            </a:r>
          </a:p>
          <a:p>
            <a:pPr marL="285750" indent="-285750"/>
            <a:r>
              <a:rPr lang="en-US" dirty="0"/>
              <a:t>Use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github.com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kynan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DC4BB-7195-B34C-238E-A46AE6E77A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Bonus tip: </a:t>
            </a:r>
            <a:r>
              <a:rPr lang="en-US" sz="3200" dirty="0" err="1"/>
              <a:t>Jupyter</a:t>
            </a:r>
            <a:r>
              <a:rPr lang="en-US" sz="3200" dirty="0"/>
              <a:t> notebooks in Version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AFF9F-3F7B-422F-5BE8-C68B68FE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26" y="2365635"/>
            <a:ext cx="6975934" cy="41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13F02E-2411-1377-F9A1-08BE208E8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Set up a skeleton project repository</a:t>
            </a:r>
          </a:p>
          <a:p>
            <a:r>
              <a:rPr lang="en-US" dirty="0"/>
              <a:t>Start thinking about a ”business/research question” you want to explore in your project</a:t>
            </a:r>
          </a:p>
          <a:p>
            <a:r>
              <a:rPr lang="en-US" dirty="0"/>
              <a:t>Start thinking about the kind of data you want to work with</a:t>
            </a:r>
          </a:p>
          <a:p>
            <a:r>
              <a:rPr lang="en-US" dirty="0"/>
              <a:t>Start looking for corresponding data</a:t>
            </a:r>
          </a:p>
          <a:p>
            <a:pPr lvl="1"/>
            <a:r>
              <a:rPr lang="en-US" dirty="0"/>
              <a:t>Is it already available as a dataset? API? Possible and allowed to scrape?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CA8A6-EE2D-72CF-85AE-0D1E851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84224-76C0-3859-0031-23CE5A3AE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A2B40-7761-4133-A0FE-0E10A24CA9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1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425" y="2365635"/>
            <a:ext cx="3657603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Research Data Management</a:t>
            </a:r>
          </a:p>
          <a:p>
            <a:pPr marL="0" indent="0">
              <a:buNone/>
            </a:pPr>
            <a:r>
              <a:rPr lang="en-US" dirty="0"/>
              <a:t>Data Management Plans (DMPs) for sponsored projects</a:t>
            </a:r>
          </a:p>
          <a:p>
            <a:pPr marL="0" indent="0">
              <a:buNone/>
            </a:pPr>
            <a:r>
              <a:rPr lang="en-US" dirty="0"/>
              <a:t>Finding and using 3rd party data</a:t>
            </a:r>
          </a:p>
          <a:p>
            <a:pPr marL="0" indent="0">
              <a:buNone/>
            </a:pPr>
            <a:r>
              <a:rPr lang="en-US" dirty="0"/>
              <a:t>Collection and cleaning of data</a:t>
            </a:r>
          </a:p>
          <a:p>
            <a:pPr marL="0" indent="0">
              <a:buNone/>
            </a:pPr>
            <a:r>
              <a:rPr lang="en-US" dirty="0"/>
              <a:t>Organization and documentation</a:t>
            </a:r>
          </a:p>
          <a:p>
            <a:pPr marL="0" indent="0">
              <a:buNone/>
            </a:pPr>
            <a:r>
              <a:rPr lang="en-US" dirty="0"/>
              <a:t>Publishing and Repositories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7" y="2365635"/>
            <a:ext cx="365760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Computational Scholarship</a:t>
            </a:r>
          </a:p>
          <a:p>
            <a:pPr marL="0" indent="0">
              <a:buNone/>
            </a:pPr>
            <a:r>
              <a:rPr lang="en-US" dirty="0"/>
              <a:t>Computational project planning </a:t>
            </a:r>
          </a:p>
          <a:p>
            <a:pPr marL="0" indent="0">
              <a:buNone/>
            </a:pPr>
            <a:r>
              <a:rPr lang="en-US" dirty="0"/>
              <a:t>Collections as Data</a:t>
            </a:r>
          </a:p>
          <a:p>
            <a:pPr marL="0" indent="0">
              <a:buNone/>
            </a:pPr>
            <a:r>
              <a:rPr lang="en-US" dirty="0"/>
              <a:t>Storytelling with data and visualizations</a:t>
            </a:r>
          </a:p>
          <a:p>
            <a:pPr marL="0" indent="0">
              <a:buNone/>
            </a:pPr>
            <a:r>
              <a:rPr lang="en-US" dirty="0"/>
              <a:t>Text and data mining</a:t>
            </a:r>
          </a:p>
          <a:p>
            <a:pPr marL="0" indent="0">
              <a:buNone/>
            </a:pPr>
            <a:r>
              <a:rPr lang="en-US" dirty="0"/>
              <a:t>Digital Humanities support</a:t>
            </a:r>
          </a:p>
          <a:p>
            <a:pPr marL="0" indent="0">
              <a:buNone/>
            </a:pPr>
            <a:r>
              <a:rPr lang="en-US" dirty="0"/>
              <a:t>Computational Pedagogy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Research Data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283011" y="2365635"/>
            <a:ext cx="3657603" cy="4127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Data Analysis/Visualization</a:t>
            </a:r>
          </a:p>
          <a:p>
            <a:pPr marL="0" indent="0">
              <a:buNone/>
            </a:pPr>
            <a:r>
              <a:rPr lang="en-US" dirty="0"/>
              <a:t>Textual, numeric, spatial data</a:t>
            </a:r>
          </a:p>
          <a:p>
            <a:pPr marL="0" indent="0">
              <a:buNone/>
            </a:pPr>
            <a:r>
              <a:rPr lang="en-US" dirty="0"/>
              <a:t>Reproducible research workflows</a:t>
            </a:r>
          </a:p>
          <a:p>
            <a:pPr marL="0" indent="0">
              <a:buNone/>
            </a:pPr>
            <a:r>
              <a:rPr lang="en-US" dirty="0"/>
              <a:t>Scripting in R: </a:t>
            </a:r>
            <a:r>
              <a:rPr lang="en-US" dirty="0" err="1"/>
              <a:t>tidyverse</a:t>
            </a:r>
            <a:r>
              <a:rPr lang="en-US" dirty="0"/>
              <a:t> core package (i.e.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tydr</a:t>
            </a:r>
            <a:r>
              <a:rPr lang="en-US" dirty="0"/>
              <a:t>, </a:t>
            </a:r>
            <a:r>
              <a:rPr lang="en-US" dirty="0" err="1"/>
              <a:t>tibble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Scripting in Python: NumPy, SciPy, Pandas, Scikit-learn, Matplotlib, Seaborn, (OpenCV, </a:t>
            </a:r>
            <a:r>
              <a:rPr lang="en-US" dirty="0" err="1"/>
              <a:t>PyTorch</a:t>
            </a:r>
            <a:r>
              <a:rPr lang="en-US" dirty="0"/>
              <a:t>, TensorFlow, Tesseract, NLTK, etc.)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  <p:bldP spid="12" grpId="0" uiExpand="1" build="allAtOnce"/>
      <p:bldP spid="1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47136-8F99-3AA0-E3A3-7F5FE70BFF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D28D-9DA0-A47A-B5F3-9D6676FF64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3BA2C3-7654-B882-0DB6-0AEE3927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Research Computing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E6253-D046-C8EA-2A75-5C56B6F823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6E230-B5DE-6E3A-EEED-EA32CD3FB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637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954B20-8DF3-F4C6-644C-1433311898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/>
              <a:t>ResearchDataHelp@groups.dartmouth.edu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3779F-1797-EA63-35F4-5DCFB0AF9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[RC contact info]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4EF21-FA60-699E-0393-2EE10F65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with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761E8-EEE8-3606-A0FF-A4A0D04A1A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9BAE-3F21-8CCD-7FF7-215325C71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C0BBD2-2B45-CCAD-16C4-7806E1B5E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82828"/>
              </p:ext>
            </p:extLst>
          </p:nvPr>
        </p:nvGraphicFramePr>
        <p:xfrm>
          <a:off x="321507" y="3391422"/>
          <a:ext cx="5636938" cy="172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469">
                  <a:extLst>
                    <a:ext uri="{9D8B030D-6E8A-4147-A177-3AD203B41FA5}">
                      <a16:colId xmlns:a16="http://schemas.microsoft.com/office/drawing/2014/main" val="3462301418"/>
                    </a:ext>
                  </a:extLst>
                </a:gridCol>
                <a:gridCol w="2818469">
                  <a:extLst>
                    <a:ext uri="{9D8B030D-6E8A-4147-A177-3AD203B41FA5}">
                      <a16:colId xmlns:a16="http://schemas.microsoft.com/office/drawing/2014/main" val="1275708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Jeremy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Mikecz</a:t>
                      </a:r>
                      <a:endParaRPr lang="en-US" b="0" i="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  <a:endParaRPr lang="en-US" b="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 rtl="0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jeremy.m.mikecz@dartmouth.edu</a:t>
                      </a:r>
                      <a:endParaRPr lang="en-US" b="0" u="none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</a:endParaRPr>
                    </a:p>
                    <a:p>
                      <a:pPr algn="ctr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dartgo.org/jeremyappts </a:t>
                      </a:r>
                      <a:endParaRPr lang="en-US" u="none" dirty="0">
                        <a:solidFill>
                          <a:schemeClr val="accent1"/>
                        </a:solidFill>
                        <a:latin typeface="National 2" panose="020B0504030502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Simon Stone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Research Data Science Specialist</a:t>
                      </a: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simon.stone@dartmouth.edu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marR="0" indent="0" algn="ctr" defTabSz="6429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</a:t>
                      </a:r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meetwithsimon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" panose="020B0504030502020203" pitchFamily="34" charset="77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515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Lora </a:t>
                      </a:r>
                      <a:r>
                        <a:rPr lang="en-US" sz="1266" b="0" i="0" u="none" strike="noStrike" kern="1200" dirty="0" err="1">
                          <a:solidFill>
                            <a:schemeClr val="accent1"/>
                          </a:solidFill>
                          <a:effectLst/>
                          <a:latin typeface="National 2 Medium" panose="020B0504030502020203" pitchFamily="34" charset="77"/>
                          <a:ea typeface="+mn-ea"/>
                          <a:cs typeface="+mn-cs"/>
                        </a:rPr>
                        <a:t>Leligdon</a:t>
                      </a:r>
                      <a:endParaRPr lang="en-US" sz="1266" b="0" i="0" u="none" strike="noStrike" kern="1200" dirty="0">
                        <a:solidFill>
                          <a:schemeClr val="accent1"/>
                        </a:solidFill>
                        <a:effectLst/>
                        <a:latin typeface="National 2 Medium" panose="020B0504030502020203" pitchFamily="34" charset="77"/>
                        <a:ea typeface="+mn-ea"/>
                        <a:cs typeface="+mn-cs"/>
                      </a:endParaRP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Head of Research Data Services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lora.c.leligdon@dartmouth.edu</a:t>
                      </a:r>
                    </a:p>
                    <a:p>
                      <a:pPr marL="0" algn="ctr" defTabSz="642974" rtl="0" eaLnBrk="1" latinLnBrk="0" hangingPunct="1"/>
                      <a:r>
                        <a:rPr lang="en-US" sz="1266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National 2" panose="020B0504030502020203" pitchFamily="34" charset="77"/>
                          <a:ea typeface="+mn-ea"/>
                          <a:cs typeface="+mn-cs"/>
                        </a:rPr>
                        <a:t>dartgo.org/lora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1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Define </a:t>
            </a:r>
            <a:r>
              <a:rPr lang="en-US" i="1" dirty="0">
                <a:latin typeface="National 2" panose="020B0504030502020203" pitchFamily="34" charset="77"/>
              </a:rPr>
              <a:t>Data Science</a:t>
            </a:r>
            <a:r>
              <a:rPr lang="en-US" dirty="0">
                <a:latin typeface="National 2" panose="020B0504030502020203" pitchFamily="34" charset="77"/>
              </a:rPr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dirty="0"/>
            </a:br>
            <a:r>
              <a:rPr lang="en-US" dirty="0">
                <a:latin typeface="National 2 Medium" panose="020B0504030502020203" pitchFamily="34" charset="77"/>
              </a:rPr>
              <a:t>Data Science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634FA8-6918-254C-4760-2E54BF79F192}"/>
              </a:ext>
            </a:extLst>
          </p:cNvPr>
          <p:cNvGrpSpPr/>
          <p:nvPr/>
        </p:nvGrpSpPr>
        <p:grpSpPr>
          <a:xfrm>
            <a:off x="4137528" y="1830019"/>
            <a:ext cx="6982637" cy="1510019"/>
            <a:chOff x="4137528" y="1830019"/>
            <a:chExt cx="6982637" cy="1510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F82264-92AE-1E1C-490F-A28DE1580DCE}"/>
                </a:ext>
              </a:extLst>
            </p:cNvPr>
            <p:cNvGrpSpPr/>
            <p:nvPr/>
          </p:nvGrpSpPr>
          <p:grpSpPr>
            <a:xfrm>
              <a:off x="4137528" y="1830019"/>
              <a:ext cx="6982637" cy="1510019"/>
              <a:chOff x="3059251" y="2213740"/>
              <a:chExt cx="6982637" cy="151001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88B2EB6-DE5A-3292-393B-58712BD9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9200" y="3006366"/>
                <a:ext cx="1202688" cy="717393"/>
              </a:xfrm>
              <a:prstGeom prst="rect">
                <a:avLst/>
              </a:prstGeom>
            </p:spPr>
          </p:pic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999D013-412A-329F-8E60-34B43F84EA4D}"/>
                  </a:ext>
                </a:extLst>
              </p:cNvPr>
              <p:cNvSpPr/>
              <p:nvPr/>
            </p:nvSpPr>
            <p:spPr>
              <a:xfrm>
                <a:off x="3059251" y="2213740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rgbClr val="252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Data science is the study of data to extract </a:t>
                </a:r>
                <a:b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</a:br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meaningful insights for business.</a:t>
                </a:r>
                <a:endParaRPr lang="en-US" dirty="0">
                  <a:solidFill>
                    <a:srgbClr val="252F3E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1C2874-90B0-FA2E-E2C7-DEB6F896DA2E}"/>
                </a:ext>
              </a:extLst>
            </p:cNvPr>
            <p:cNvSpPr txBox="1"/>
            <p:nvPr/>
          </p:nvSpPr>
          <p:spPr>
            <a:xfrm>
              <a:off x="4137528" y="2628082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aws.amazon.com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/what-is/data-science/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29C5DD-4B5F-B97D-2D3D-B3A2360CA44C}"/>
              </a:ext>
            </a:extLst>
          </p:cNvPr>
          <p:cNvGrpSpPr/>
          <p:nvPr/>
        </p:nvGrpSpPr>
        <p:grpSpPr>
          <a:xfrm>
            <a:off x="4137528" y="3407453"/>
            <a:ext cx="7468300" cy="2155147"/>
            <a:chOff x="4137528" y="3407453"/>
            <a:chExt cx="7468300" cy="21551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E4472CE-F7D4-564C-BD15-8B75123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0681" y="3407453"/>
              <a:ext cx="2155147" cy="2155147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9F145862-9FAA-4FD9-7F05-560D1DF05511}"/>
                </a:ext>
              </a:extLst>
            </p:cNvPr>
            <p:cNvSpPr/>
            <p:nvPr/>
          </p:nvSpPr>
          <p:spPr>
            <a:xfrm>
              <a:off x="4137528" y="3413984"/>
              <a:ext cx="5779949" cy="758060"/>
            </a:xfrm>
            <a:prstGeom prst="wedgeRoundRectCallout">
              <a:avLst>
                <a:gd name="adj1" fmla="val 47287"/>
                <a:gd name="adj2" fmla="val 78633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IBM Plex Sans" panose="020F0502020204030204" pitchFamily="34" charset="0"/>
                </a:rPr>
                <a:t>Data science […] uncover[s] actionable insights hidden in an organization’s data.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8854A-6A37-CA8B-2132-390E406DB871}"/>
                </a:ext>
              </a:extLst>
            </p:cNvPr>
            <p:cNvSpPr txBox="1"/>
            <p:nvPr/>
          </p:nvSpPr>
          <p:spPr>
            <a:xfrm>
              <a:off x="4137528" y="4217117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www.ibm.com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/topics/data-science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CDE9F-D4C0-5CAB-79A5-378DD9F6FDF7}"/>
              </a:ext>
            </a:extLst>
          </p:cNvPr>
          <p:cNvGrpSpPr/>
          <p:nvPr/>
        </p:nvGrpSpPr>
        <p:grpSpPr>
          <a:xfrm>
            <a:off x="4137528" y="4929158"/>
            <a:ext cx="7676720" cy="1444688"/>
            <a:chOff x="4137528" y="4929158"/>
            <a:chExt cx="7676720" cy="14446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B8EC08-E4A6-F3E7-F14C-90E1CCBAB31D}"/>
                </a:ext>
              </a:extLst>
            </p:cNvPr>
            <p:cNvGrpSpPr/>
            <p:nvPr/>
          </p:nvGrpSpPr>
          <p:grpSpPr>
            <a:xfrm>
              <a:off x="4137528" y="4929158"/>
              <a:ext cx="7676720" cy="1444688"/>
              <a:chOff x="3776801" y="5227437"/>
              <a:chExt cx="7676720" cy="1444688"/>
            </a:xfrm>
          </p:grpSpPr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AD9D6F9F-2B2F-AE6E-681C-DEC0AC424F3C}"/>
                  </a:ext>
                </a:extLst>
              </p:cNvPr>
              <p:cNvSpPr/>
              <p:nvPr/>
            </p:nvSpPr>
            <p:spPr>
              <a:xfrm>
                <a:off x="3776801" y="5227437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</a:rPr>
                  <a:t>[Data science] models and analyzes key data to continually improve how businesses utilize data.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F162EDA-A1EA-D7A2-C9D9-555C0D9FA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56750" y="6030570"/>
                <a:ext cx="1896771" cy="64155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F8F7AF-D8DC-D826-E50F-73AED8C0D497}"/>
                </a:ext>
              </a:extLst>
            </p:cNvPr>
            <p:cNvSpPr txBox="1"/>
            <p:nvPr/>
          </p:nvSpPr>
          <p:spPr>
            <a:xfrm>
              <a:off x="4163654" y="5776069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cloud.google.com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/learn/training/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machinelearning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-ai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64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5926892" cy="412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Data Science is OSEMN!*</a:t>
            </a:r>
            <a:endParaRPr lang="en-US" sz="2800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📥"/>
            </a:pPr>
            <a:r>
              <a:rPr lang="en-US" sz="2800" dirty="0">
                <a:latin typeface="National 2" panose="020B0504030502020203" pitchFamily="34" charset="77"/>
              </a:rPr>
              <a:t>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btain</a:t>
            </a:r>
          </a:p>
          <a:p>
            <a:pPr marL="457200" indent="-457200">
              <a:buFont typeface="System Font Regular"/>
              <a:buChar char="🧼"/>
            </a:pPr>
            <a:r>
              <a:rPr lang="en-US" sz="2800" dirty="0">
                <a:latin typeface="National 2" panose="020B0504030502020203" pitchFamily="34" charset="77"/>
              </a:rPr>
              <a:t>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crub</a:t>
            </a:r>
          </a:p>
          <a:p>
            <a:pPr marL="457200" indent="-457200">
              <a:buFont typeface="System Font Regular"/>
              <a:buChar char="🔎"/>
            </a:pPr>
            <a:r>
              <a:rPr lang="en-US" sz="2800" dirty="0">
                <a:latin typeface="National 2" panose="020B0504030502020203" pitchFamily="34" charset="77"/>
              </a:rPr>
              <a:t>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xplore</a:t>
            </a:r>
          </a:p>
          <a:p>
            <a:pPr marL="457200" indent="-457200">
              <a:buFont typeface="System Font Regular"/>
              <a:buChar char="🤖"/>
            </a:pPr>
            <a:r>
              <a:rPr lang="en-US" sz="2800" dirty="0">
                <a:latin typeface="National 2" panose="020B0504030502020203" pitchFamily="34" charset="77"/>
              </a:rPr>
              <a:t>M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odel</a:t>
            </a:r>
          </a:p>
          <a:p>
            <a:pPr marL="457200" indent="-457200">
              <a:buFont typeface="System Font Regular"/>
              <a:buChar char="⁉️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</a:t>
            </a:r>
            <a:r>
              <a:rPr lang="en-US" sz="2800" dirty="0" err="1">
                <a:latin typeface="National 2" panose="020B0504030502020203" pitchFamily="34" charset="77"/>
              </a:rPr>
              <a:t>N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terpret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National 2" panose="020B050403050202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sz="3600" dirty="0"/>
            </a:br>
            <a:r>
              <a:rPr lang="en-US" sz="3600" dirty="0"/>
              <a:t>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24EAB-D757-9E01-321B-7E791ED2A2ED}"/>
              </a:ext>
            </a:extLst>
          </p:cNvPr>
          <p:cNvSpPr txBox="1"/>
          <p:nvPr/>
        </p:nvSpPr>
        <p:spPr>
          <a:xfrm>
            <a:off x="5076153" y="6211669"/>
            <a:ext cx="6937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*pronounced</a:t>
            </a:r>
            <a:r>
              <a:rPr lang="en-US" sz="1800" dirty="0"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“awesome” - /ˈ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ɔ.səm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 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https://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www.datascience-pm.com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osemn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6928E7B-1EC2-88F7-7525-080E36AB0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524656"/>
              </p:ext>
            </p:extLst>
          </p:nvPr>
        </p:nvGraphicFramePr>
        <p:xfrm>
          <a:off x="5410200" y="657393"/>
          <a:ext cx="5059541" cy="554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0BC8D038-1239-477A-DD5A-A20985ED9466}"/>
              </a:ext>
            </a:extLst>
          </p:cNvPr>
          <p:cNvGrpSpPr/>
          <p:nvPr/>
        </p:nvGrpSpPr>
        <p:grpSpPr>
          <a:xfrm>
            <a:off x="10633904" y="666102"/>
            <a:ext cx="1379854" cy="5534504"/>
            <a:chOff x="0" y="3566723"/>
            <a:chExt cx="1379854" cy="1971218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0E2D7554-58F6-DF0C-94A3-0773709CFC9B}"/>
                </a:ext>
              </a:extLst>
            </p:cNvPr>
            <p:cNvSpPr/>
            <p:nvPr/>
          </p:nvSpPr>
          <p:spPr>
            <a:xfrm rot="5400000">
              <a:off x="-295682" y="3862405"/>
              <a:ext cx="1971218" cy="1379853"/>
            </a:xfrm>
            <a:prstGeom prst="chevron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9881C20C-1C86-BA9A-8745-96D9DD8F9705}"/>
                </a:ext>
              </a:extLst>
            </p:cNvPr>
            <p:cNvSpPr txBox="1"/>
            <p:nvPr/>
          </p:nvSpPr>
          <p:spPr>
            <a:xfrm>
              <a:off x="1" y="3872280"/>
              <a:ext cx="1379853" cy="1275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12065" tIns="274320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latin typeface="National 2" panose="020B0504030502020203" pitchFamily="34" charset="77"/>
                </a:rPr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58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7" grpId="0"/>
      <p:bldGraphic spid="30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CB51B2-2FC4-1C1D-33A5-561704848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631492" cy="430821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System Font Regular"/>
              <a:buChar char="🎬"/>
            </a:pPr>
            <a:r>
              <a:rPr lang="en-US" sz="2400" dirty="0"/>
              <a:t>Introduction</a:t>
            </a:r>
          </a:p>
          <a:p>
            <a:pPr marL="342900" indent="-342900">
              <a:buFont typeface="System Font Regular"/>
              <a:buChar char="📆"/>
            </a:pPr>
            <a:r>
              <a:rPr lang="en-US" sz="2400" dirty="0"/>
              <a:t>Schedule</a:t>
            </a:r>
          </a:p>
          <a:p>
            <a:pPr marL="342900" indent="-342900">
              <a:buFont typeface="System Font Regular"/>
              <a:buChar char="🎓"/>
            </a:pPr>
            <a:r>
              <a:rPr lang="en-US" sz="2400" dirty="0"/>
              <a:t>Learning Objectives</a:t>
            </a:r>
          </a:p>
          <a:p>
            <a:pPr marL="342900" indent="-342900">
              <a:buFont typeface="System Font Regular"/>
              <a:buChar char="❄️"/>
            </a:pPr>
            <a:r>
              <a:rPr lang="en-US" sz="2400" dirty="0"/>
              <a:t>What makes  a Data Science project special?</a:t>
            </a:r>
          </a:p>
          <a:p>
            <a:pPr marL="342900" indent="-342900">
              <a:buFont typeface="System Font Regular"/>
              <a:buChar char="🐍"/>
            </a:pPr>
            <a:r>
              <a:rPr lang="en-US" sz="2400" dirty="0"/>
              <a:t>What makes a Python project special?</a:t>
            </a:r>
          </a:p>
          <a:p>
            <a:pPr marL="342900" indent="-342900">
              <a:buFont typeface="System Font Regular"/>
              <a:buChar char="🛠️"/>
            </a:pPr>
            <a:r>
              <a:rPr lang="en-US" sz="2400" dirty="0"/>
              <a:t>Tools of the Trade</a:t>
            </a:r>
          </a:p>
          <a:p>
            <a:pPr marL="342900" indent="-342900">
              <a:buFont typeface="System Font Regular"/>
              <a:buChar char="🥜"/>
            </a:pPr>
            <a:r>
              <a:rPr lang="en-US" sz="2400" dirty="0"/>
              <a:t>Summary</a:t>
            </a:r>
          </a:p>
          <a:p>
            <a:pPr marL="342900" indent="-342900">
              <a:buFont typeface="System Font Regular"/>
              <a:buChar char="💻"/>
            </a:pPr>
            <a:r>
              <a:rPr lang="en-US" sz="2400" dirty="0"/>
              <a:t>Assignment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DF5BF-7306-211D-71C7-37F2D80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B50D6-AFBB-6AAC-7998-47DD8B00ED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335D-6A1C-9E69-DE72-F702E32388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195: Applied Data Science</a:t>
            </a:r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5E374-4AAA-BACC-20A5-BD9F76E1CFC1}"/>
              </a:ext>
            </a:extLst>
          </p:cNvPr>
          <p:cNvGrpSpPr/>
          <p:nvPr/>
        </p:nvGrpSpPr>
        <p:grpSpPr>
          <a:xfrm>
            <a:off x="5331358" y="914400"/>
            <a:ext cx="6759660" cy="5854198"/>
            <a:chOff x="5331358" y="914400"/>
            <a:chExt cx="6759660" cy="5854198"/>
          </a:xfrm>
        </p:grpSpPr>
        <p:pic>
          <p:nvPicPr>
            <p:cNvPr id="10" name="Picture 9" descr="A picture containing text, design&#10;&#10;Description automatically generated">
              <a:extLst>
                <a:ext uri="{FF2B5EF4-FFF2-40B4-BE49-F238E27FC236}">
                  <a16:creationId xmlns:a16="http://schemas.microsoft.com/office/drawing/2014/main" id="{43BB520F-1AB2-E77D-4580-F4AC0E01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914400"/>
              <a:ext cx="4011177" cy="5466560"/>
            </a:xfrm>
            <a:prstGeom prst="rect">
              <a:avLst/>
            </a:prstGeom>
            <a:solidFill>
              <a:schemeClr val="accent1">
                <a:alpha val="7374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05D897-A3FE-4AF1-365A-797F08C41C4D}"/>
                </a:ext>
              </a:extLst>
            </p:cNvPr>
            <p:cNvSpPr txBox="1"/>
            <p:nvPr/>
          </p:nvSpPr>
          <p:spPr>
            <a:xfrm>
              <a:off x="5331358" y="6460821"/>
              <a:ext cx="67596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Munroe, R. (n.d.). </a:t>
              </a:r>
              <a:r>
                <a:rPr lang="en-US" sz="1400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Data Pipeline.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xkcd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. 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https://xkcd.com/2054/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 (CC BY-NC 2.5)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30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7F3DB-E954-671A-B16A-6EE6443FFB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C</a:t>
            </a:r>
            <a:r>
              <a:rPr lang="en-US" sz="2400" u="none" strike="noStrike" dirty="0">
                <a:effectLst/>
                <a:latin typeface="National 2 Medium" panose="020B0504030502020203" pitchFamily="34" charset="77"/>
              </a:rPr>
              <a:t>omplete a data science project </a:t>
            </a:r>
            <a:r>
              <a:rPr lang="en-US" sz="2400" b="0" i="0" u="none" strike="noStrike" dirty="0">
                <a:effectLst/>
                <a:latin typeface="National 2" panose="020B0504030502020203" pitchFamily="34" charset="77"/>
              </a:rPr>
              <a:t>through the process of finding, cleaning, compiling, exploring, analyzing, visualizing, and modeling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Become proficient at writing and applying Python</a:t>
            </a:r>
            <a:r>
              <a:rPr lang="en-US" sz="2400" dirty="0">
                <a:latin typeface="National 2" panose="020B0504030502020203" pitchFamily="34" charset="77"/>
              </a:rPr>
              <a:t> code to complete these data science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Practice effectively communicating</a:t>
            </a:r>
            <a:r>
              <a:rPr lang="en-US" sz="2400" dirty="0">
                <a:latin typeface="National 2" panose="020B0504030502020203" pitchFamily="34" charset="77"/>
              </a:rPr>
              <a:t> (and providing critical feedback on) data science research.</a:t>
            </a:r>
          </a:p>
          <a:p>
            <a:pPr marL="411480" indent="-457200">
              <a:buFont typeface="+mj-lt"/>
              <a:buAutoNum type="arabicPeriod"/>
            </a:pPr>
            <a:r>
              <a:rPr lang="en-US" sz="2400" dirty="0">
                <a:latin typeface="National 2" panose="020B0504030502020203" pitchFamily="34" charset="77"/>
              </a:rPr>
              <a:t>Apply the principles of </a:t>
            </a:r>
            <a:r>
              <a:rPr lang="en-US" sz="2400" dirty="0">
                <a:latin typeface="National 2 Medium" panose="020B0504030502020203" pitchFamily="34" charset="77"/>
              </a:rPr>
              <a:t>reproducible research </a:t>
            </a:r>
            <a:r>
              <a:rPr lang="en-US" sz="2400" dirty="0">
                <a:latin typeface="National 2" panose="020B0504030502020203" pitchFamily="34" charset="77"/>
              </a:rPr>
              <a:t>throughout the data science lifecycle.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CE00C-9F7F-4646-8E30-14270BA362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195: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F309-8F9D-4D96-A8BB-D942EC7116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52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1219</TotalTime>
  <Words>1956</Words>
  <Application>Microsoft Macintosh PowerPoint</Application>
  <PresentationFormat>Widescreen</PresentationFormat>
  <Paragraphs>305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AmazonEmber</vt:lpstr>
      <vt:lpstr>Arial</vt:lpstr>
      <vt:lpstr>Calibri</vt:lpstr>
      <vt:lpstr>IBM Plex Sans</vt:lpstr>
      <vt:lpstr>Menlo</vt:lpstr>
      <vt:lpstr>National 2</vt:lpstr>
      <vt:lpstr>National 2 Medium</vt:lpstr>
      <vt:lpstr>Roboto</vt:lpstr>
      <vt:lpstr>System Font Regular</vt:lpstr>
      <vt:lpstr>Dartmouth</vt:lpstr>
      <vt:lpstr>PowerPoint Presentation</vt:lpstr>
      <vt:lpstr>Introduction to Applied Data Science in Python</vt:lpstr>
      <vt:lpstr>About Research Data Services</vt:lpstr>
      <vt:lpstr>About Research Computing</vt:lpstr>
      <vt:lpstr>Work with us</vt:lpstr>
      <vt:lpstr>Introduction Data Science</vt:lpstr>
      <vt:lpstr>Introduction Data Science</vt:lpstr>
      <vt:lpstr>Outline</vt:lpstr>
      <vt:lpstr>Learning Objectives</vt:lpstr>
      <vt:lpstr>Format</vt:lpstr>
      <vt:lpstr>Format Final Project</vt:lpstr>
      <vt:lpstr>Schedule</vt:lpstr>
      <vt:lpstr>Policy on Generative AI</vt:lpstr>
      <vt:lpstr>Applied Data Science with Python What makes a Data Science project special</vt:lpstr>
      <vt:lpstr>Applied Data Science with Python What makes a Python project special</vt:lpstr>
      <vt:lpstr>Applied Data Science with Python Tools of the Trade</vt:lpstr>
      <vt:lpstr>Tools of the Trade Anti-patterns</vt:lpstr>
      <vt:lpstr>Tools of the Trade Recommended Setup for this class</vt:lpstr>
      <vt:lpstr>Tools of the Trade Python</vt:lpstr>
      <vt:lpstr>Tools of the Trade Python</vt:lpstr>
      <vt:lpstr>Tools of the Trade Visual Studio Code</vt:lpstr>
      <vt:lpstr>Tools of the Trade GitHub</vt:lpstr>
      <vt:lpstr>Tools of the Trade GitHub</vt:lpstr>
      <vt:lpstr>Tools of the Trade GitHub</vt:lpstr>
      <vt:lpstr>Tools of the Trade Bonus tip: Jupyter notebooks in Version Control</vt:lpstr>
      <vt:lpstr>Assignment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129</cp:revision>
  <cp:lastPrinted>2018-02-22T17:02:12Z</cp:lastPrinted>
  <dcterms:created xsi:type="dcterms:W3CDTF">2023-06-14T18:22:37Z</dcterms:created>
  <dcterms:modified xsi:type="dcterms:W3CDTF">2023-06-21T19:51:06Z</dcterms:modified>
  <cp:category/>
</cp:coreProperties>
</file>